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2"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88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r>
              <a:rPr lang="en-US" dirty="0" smtClean="0"/>
              <a:t>Navigating the New Overtime Rules - Stephanie Buduhan, PSK LLP</a:t>
            </a:r>
            <a:endParaRPr lang="en-US" dirty="0"/>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71D0CA22-3FF5-4312-9931-B95F9FD00B0C}" type="datetimeFigureOut">
              <a:rPr lang="en-US" smtClean="0"/>
              <a:pPr/>
              <a:t>8/4/2016</a:t>
            </a:fld>
            <a:endParaRPr lang="en-US" dirty="0"/>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r>
              <a:rPr lang="en-US" dirty="0" smtClean="0"/>
              <a:t>Copyright 2016 PSK, LLP</a:t>
            </a:r>
            <a:endParaRPr lang="en-US" dirty="0"/>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95B18074-C06F-4A93-B27A-2DFA23FD9AE1}" type="slidenum">
              <a:rPr lang="en-US" smtClean="0"/>
              <a:pPr/>
              <a:t>‹#›</a:t>
            </a:fld>
            <a:endParaRPr lang="en-US" dirty="0"/>
          </a:p>
        </p:txBody>
      </p:sp>
    </p:spTree>
    <p:extLst>
      <p:ext uri="{BB962C8B-B14F-4D97-AF65-F5344CB8AC3E}">
        <p14:creationId xmlns:p14="http://schemas.microsoft.com/office/powerpoint/2010/main" val="229778659"/>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r>
              <a:rPr lang="en-US" dirty="0" smtClean="0"/>
              <a:t>Navigating the New Overtime Rules - Stephanie Buduhan, PSK LLP</a:t>
            </a:r>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881E6F7C-59DD-476D-B1EC-1B78CEF09D7A}" type="datetimeFigureOut">
              <a:rPr lang="en-US" smtClean="0"/>
              <a:pPr/>
              <a:t>8/4/2016</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r>
              <a:rPr lang="en-US" dirty="0" smtClean="0"/>
              <a:t>Copyright 2016 PSK, LLP</a:t>
            </a:r>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184984FA-B870-4D76-986D-A955E02ED058}" type="slidenum">
              <a:rPr lang="en-US" smtClean="0"/>
              <a:pPr/>
              <a:t>‹#›</a:t>
            </a:fld>
            <a:endParaRPr lang="en-US" dirty="0"/>
          </a:p>
        </p:txBody>
      </p:sp>
    </p:spTree>
    <p:extLst>
      <p:ext uri="{BB962C8B-B14F-4D97-AF65-F5344CB8AC3E}">
        <p14:creationId xmlns:p14="http://schemas.microsoft.com/office/powerpoint/2010/main" val="426522240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4984FA-B870-4D76-986D-A955E02ED058}" type="slidenum">
              <a:rPr lang="en-US" smtClean="0"/>
              <a:pPr/>
              <a:t>2</a:t>
            </a:fld>
            <a:endParaRPr lang="en-US" dirty="0"/>
          </a:p>
        </p:txBody>
      </p:sp>
      <p:sp>
        <p:nvSpPr>
          <p:cNvPr id="5" name="Footer Placeholder 4"/>
          <p:cNvSpPr>
            <a:spLocks noGrp="1"/>
          </p:cNvSpPr>
          <p:nvPr>
            <p:ph type="ftr" sz="quarter" idx="11"/>
          </p:nvPr>
        </p:nvSpPr>
        <p:spPr/>
        <p:txBody>
          <a:bodyPr/>
          <a:lstStyle/>
          <a:p>
            <a:r>
              <a:rPr lang="en-US" dirty="0" smtClean="0"/>
              <a:t>Copyright 2016 PSK, LLP</a:t>
            </a:r>
            <a:endParaRPr lang="en-US" dirty="0"/>
          </a:p>
        </p:txBody>
      </p:sp>
      <p:sp>
        <p:nvSpPr>
          <p:cNvPr id="6" name="Header Placeholder 5"/>
          <p:cNvSpPr>
            <a:spLocks noGrp="1"/>
          </p:cNvSpPr>
          <p:nvPr>
            <p:ph type="hdr" sz="quarter" idx="12"/>
          </p:nvPr>
        </p:nvSpPr>
        <p:spPr/>
        <p:txBody>
          <a:bodyPr/>
          <a:lstStyle/>
          <a:p>
            <a:r>
              <a:rPr lang="en-US" dirty="0" smtClean="0"/>
              <a:t>Navigating the New Overtime Rules - Stephanie Buduhan, PSK LLP</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4984FA-B870-4D76-986D-A955E02ED058}" type="slidenum">
              <a:rPr lang="en-US" smtClean="0"/>
              <a:pPr/>
              <a:t>22</a:t>
            </a:fld>
            <a:endParaRPr lang="en-US" dirty="0"/>
          </a:p>
        </p:txBody>
      </p:sp>
      <p:sp>
        <p:nvSpPr>
          <p:cNvPr id="5" name="Footer Placeholder 4"/>
          <p:cNvSpPr>
            <a:spLocks noGrp="1"/>
          </p:cNvSpPr>
          <p:nvPr>
            <p:ph type="ftr" sz="quarter" idx="11"/>
          </p:nvPr>
        </p:nvSpPr>
        <p:spPr/>
        <p:txBody>
          <a:bodyPr/>
          <a:lstStyle/>
          <a:p>
            <a:r>
              <a:rPr lang="en-US" dirty="0" smtClean="0"/>
              <a:t>Copyright 2016 PSK, LLP</a:t>
            </a:r>
            <a:endParaRPr lang="en-US" dirty="0"/>
          </a:p>
        </p:txBody>
      </p:sp>
      <p:sp>
        <p:nvSpPr>
          <p:cNvPr id="6" name="Header Placeholder 5"/>
          <p:cNvSpPr>
            <a:spLocks noGrp="1"/>
          </p:cNvSpPr>
          <p:nvPr>
            <p:ph type="hdr" sz="quarter" idx="12"/>
          </p:nvPr>
        </p:nvSpPr>
        <p:spPr/>
        <p:txBody>
          <a:bodyPr/>
          <a:lstStyle/>
          <a:p>
            <a:r>
              <a:rPr lang="en-US" dirty="0" smtClean="0"/>
              <a:t>Navigating the New Overtime Rules - Stephanie Buduhan, PSK LLP</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4984FA-B870-4D76-986D-A955E02ED058}" type="slidenum">
              <a:rPr lang="en-US" smtClean="0"/>
              <a:pPr/>
              <a:t>23</a:t>
            </a:fld>
            <a:endParaRPr lang="en-US" dirty="0"/>
          </a:p>
        </p:txBody>
      </p:sp>
      <p:sp>
        <p:nvSpPr>
          <p:cNvPr id="5" name="Footer Placeholder 4"/>
          <p:cNvSpPr>
            <a:spLocks noGrp="1"/>
          </p:cNvSpPr>
          <p:nvPr>
            <p:ph type="ftr" sz="quarter" idx="11"/>
          </p:nvPr>
        </p:nvSpPr>
        <p:spPr/>
        <p:txBody>
          <a:bodyPr/>
          <a:lstStyle/>
          <a:p>
            <a:r>
              <a:rPr lang="en-US" dirty="0" smtClean="0"/>
              <a:t>Copyright 2016 PSK, LLP</a:t>
            </a:r>
            <a:endParaRPr lang="en-US" dirty="0"/>
          </a:p>
        </p:txBody>
      </p:sp>
      <p:sp>
        <p:nvSpPr>
          <p:cNvPr id="6" name="Header Placeholder 5"/>
          <p:cNvSpPr>
            <a:spLocks noGrp="1"/>
          </p:cNvSpPr>
          <p:nvPr>
            <p:ph type="hdr" sz="quarter" idx="12"/>
          </p:nvPr>
        </p:nvSpPr>
        <p:spPr/>
        <p:txBody>
          <a:bodyPr/>
          <a:lstStyle/>
          <a:p>
            <a:r>
              <a:rPr lang="en-US" dirty="0" smtClean="0"/>
              <a:t>Navigating the New Overtime Rules - Stephanie Buduhan, PSK LLP</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4984FA-B870-4D76-986D-A955E02ED058}" type="slidenum">
              <a:rPr lang="en-US" smtClean="0"/>
              <a:pPr/>
              <a:t>13</a:t>
            </a:fld>
            <a:endParaRPr lang="en-US" dirty="0"/>
          </a:p>
        </p:txBody>
      </p:sp>
      <p:sp>
        <p:nvSpPr>
          <p:cNvPr id="5" name="Footer Placeholder 4"/>
          <p:cNvSpPr>
            <a:spLocks noGrp="1"/>
          </p:cNvSpPr>
          <p:nvPr>
            <p:ph type="ftr" sz="quarter" idx="11"/>
          </p:nvPr>
        </p:nvSpPr>
        <p:spPr/>
        <p:txBody>
          <a:bodyPr/>
          <a:lstStyle/>
          <a:p>
            <a:r>
              <a:rPr lang="en-US" dirty="0" smtClean="0"/>
              <a:t>Copyright 2016 PSK, LLP</a:t>
            </a:r>
            <a:endParaRPr lang="en-US" dirty="0"/>
          </a:p>
        </p:txBody>
      </p:sp>
      <p:sp>
        <p:nvSpPr>
          <p:cNvPr id="6" name="Header Placeholder 5"/>
          <p:cNvSpPr>
            <a:spLocks noGrp="1"/>
          </p:cNvSpPr>
          <p:nvPr>
            <p:ph type="hdr" sz="quarter" idx="12"/>
          </p:nvPr>
        </p:nvSpPr>
        <p:spPr/>
        <p:txBody>
          <a:bodyPr/>
          <a:lstStyle/>
          <a:p>
            <a:r>
              <a:rPr lang="en-US" dirty="0" smtClean="0"/>
              <a:t>Navigating the New Overtime Rules - Stephanie Buduhan, PSK LLP</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4984FA-B870-4D76-986D-A955E02ED058}" type="slidenum">
              <a:rPr lang="en-US" smtClean="0"/>
              <a:pPr/>
              <a:t>14</a:t>
            </a:fld>
            <a:endParaRPr lang="en-US" dirty="0"/>
          </a:p>
        </p:txBody>
      </p:sp>
      <p:sp>
        <p:nvSpPr>
          <p:cNvPr id="5" name="Footer Placeholder 4"/>
          <p:cNvSpPr>
            <a:spLocks noGrp="1"/>
          </p:cNvSpPr>
          <p:nvPr>
            <p:ph type="ftr" sz="quarter" idx="11"/>
          </p:nvPr>
        </p:nvSpPr>
        <p:spPr/>
        <p:txBody>
          <a:bodyPr/>
          <a:lstStyle/>
          <a:p>
            <a:r>
              <a:rPr lang="en-US" dirty="0" smtClean="0"/>
              <a:t>Copyright 2016 PSK, LLP</a:t>
            </a:r>
            <a:endParaRPr lang="en-US" dirty="0"/>
          </a:p>
        </p:txBody>
      </p:sp>
      <p:sp>
        <p:nvSpPr>
          <p:cNvPr id="6" name="Header Placeholder 5"/>
          <p:cNvSpPr>
            <a:spLocks noGrp="1"/>
          </p:cNvSpPr>
          <p:nvPr>
            <p:ph type="hdr" sz="quarter" idx="12"/>
          </p:nvPr>
        </p:nvSpPr>
        <p:spPr/>
        <p:txBody>
          <a:bodyPr/>
          <a:lstStyle/>
          <a:p>
            <a:r>
              <a:rPr lang="en-US" dirty="0" smtClean="0"/>
              <a:t>Navigating the New Overtime Rules - Stephanie Buduhan, PSK LLP</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4984FA-B870-4D76-986D-A955E02ED058}" type="slidenum">
              <a:rPr lang="en-US" smtClean="0"/>
              <a:pPr/>
              <a:t>15</a:t>
            </a:fld>
            <a:endParaRPr lang="en-US" dirty="0"/>
          </a:p>
        </p:txBody>
      </p:sp>
      <p:sp>
        <p:nvSpPr>
          <p:cNvPr id="5" name="Footer Placeholder 4"/>
          <p:cNvSpPr>
            <a:spLocks noGrp="1"/>
          </p:cNvSpPr>
          <p:nvPr>
            <p:ph type="ftr" sz="quarter" idx="11"/>
          </p:nvPr>
        </p:nvSpPr>
        <p:spPr/>
        <p:txBody>
          <a:bodyPr/>
          <a:lstStyle/>
          <a:p>
            <a:r>
              <a:rPr lang="en-US" dirty="0" smtClean="0"/>
              <a:t>Copyright 2016 PSK, LLP</a:t>
            </a:r>
            <a:endParaRPr lang="en-US" dirty="0"/>
          </a:p>
        </p:txBody>
      </p:sp>
      <p:sp>
        <p:nvSpPr>
          <p:cNvPr id="6" name="Header Placeholder 5"/>
          <p:cNvSpPr>
            <a:spLocks noGrp="1"/>
          </p:cNvSpPr>
          <p:nvPr>
            <p:ph type="hdr" sz="quarter" idx="12"/>
          </p:nvPr>
        </p:nvSpPr>
        <p:spPr/>
        <p:txBody>
          <a:bodyPr/>
          <a:lstStyle/>
          <a:p>
            <a:r>
              <a:rPr lang="en-US" dirty="0" smtClean="0"/>
              <a:t>Navigating the New Overtime Rules - Stephanie Buduhan, PSK LLP</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4984FA-B870-4D76-986D-A955E02ED058}" type="slidenum">
              <a:rPr lang="en-US" smtClean="0"/>
              <a:pPr/>
              <a:t>16</a:t>
            </a:fld>
            <a:endParaRPr lang="en-US" dirty="0"/>
          </a:p>
        </p:txBody>
      </p:sp>
      <p:sp>
        <p:nvSpPr>
          <p:cNvPr id="5" name="Footer Placeholder 4"/>
          <p:cNvSpPr>
            <a:spLocks noGrp="1"/>
          </p:cNvSpPr>
          <p:nvPr>
            <p:ph type="ftr" sz="quarter" idx="11"/>
          </p:nvPr>
        </p:nvSpPr>
        <p:spPr/>
        <p:txBody>
          <a:bodyPr/>
          <a:lstStyle/>
          <a:p>
            <a:r>
              <a:rPr lang="en-US" dirty="0" smtClean="0"/>
              <a:t>Copyright 2016 PSK, LLP</a:t>
            </a:r>
            <a:endParaRPr lang="en-US" dirty="0"/>
          </a:p>
        </p:txBody>
      </p:sp>
      <p:sp>
        <p:nvSpPr>
          <p:cNvPr id="6" name="Header Placeholder 5"/>
          <p:cNvSpPr>
            <a:spLocks noGrp="1"/>
          </p:cNvSpPr>
          <p:nvPr>
            <p:ph type="hdr" sz="quarter" idx="12"/>
          </p:nvPr>
        </p:nvSpPr>
        <p:spPr/>
        <p:txBody>
          <a:bodyPr/>
          <a:lstStyle/>
          <a:p>
            <a:r>
              <a:rPr lang="en-US" dirty="0" smtClean="0"/>
              <a:t>Navigating the New Overtime Rules - Stephanie Buduhan, PSK LLP</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4984FA-B870-4D76-986D-A955E02ED058}" type="slidenum">
              <a:rPr lang="en-US" smtClean="0"/>
              <a:pPr/>
              <a:t>17</a:t>
            </a:fld>
            <a:endParaRPr lang="en-US" dirty="0"/>
          </a:p>
        </p:txBody>
      </p:sp>
      <p:sp>
        <p:nvSpPr>
          <p:cNvPr id="5" name="Footer Placeholder 4"/>
          <p:cNvSpPr>
            <a:spLocks noGrp="1"/>
          </p:cNvSpPr>
          <p:nvPr>
            <p:ph type="ftr" sz="quarter" idx="11"/>
          </p:nvPr>
        </p:nvSpPr>
        <p:spPr/>
        <p:txBody>
          <a:bodyPr/>
          <a:lstStyle/>
          <a:p>
            <a:r>
              <a:rPr lang="en-US" dirty="0" smtClean="0"/>
              <a:t>Copyright 2016 PSK, LLP</a:t>
            </a:r>
            <a:endParaRPr lang="en-US" dirty="0"/>
          </a:p>
        </p:txBody>
      </p:sp>
      <p:sp>
        <p:nvSpPr>
          <p:cNvPr id="6" name="Header Placeholder 5"/>
          <p:cNvSpPr>
            <a:spLocks noGrp="1"/>
          </p:cNvSpPr>
          <p:nvPr>
            <p:ph type="hdr" sz="quarter" idx="12"/>
          </p:nvPr>
        </p:nvSpPr>
        <p:spPr/>
        <p:txBody>
          <a:bodyPr/>
          <a:lstStyle/>
          <a:p>
            <a:r>
              <a:rPr lang="en-US" dirty="0" smtClean="0"/>
              <a:t>Navigating the New Overtime Rules - Stephanie Buduhan, PSK LLP</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4984FA-B870-4D76-986D-A955E02ED058}" type="slidenum">
              <a:rPr lang="en-US" smtClean="0"/>
              <a:pPr/>
              <a:t>18</a:t>
            </a:fld>
            <a:endParaRPr lang="en-US" dirty="0"/>
          </a:p>
        </p:txBody>
      </p:sp>
      <p:sp>
        <p:nvSpPr>
          <p:cNvPr id="5" name="Footer Placeholder 4"/>
          <p:cNvSpPr>
            <a:spLocks noGrp="1"/>
          </p:cNvSpPr>
          <p:nvPr>
            <p:ph type="ftr" sz="quarter" idx="11"/>
          </p:nvPr>
        </p:nvSpPr>
        <p:spPr/>
        <p:txBody>
          <a:bodyPr/>
          <a:lstStyle/>
          <a:p>
            <a:r>
              <a:rPr lang="en-US" dirty="0" smtClean="0"/>
              <a:t>Copyright 2016 PSK, LLP</a:t>
            </a:r>
            <a:endParaRPr lang="en-US" dirty="0"/>
          </a:p>
        </p:txBody>
      </p:sp>
      <p:sp>
        <p:nvSpPr>
          <p:cNvPr id="6" name="Header Placeholder 5"/>
          <p:cNvSpPr>
            <a:spLocks noGrp="1"/>
          </p:cNvSpPr>
          <p:nvPr>
            <p:ph type="hdr" sz="quarter" idx="12"/>
          </p:nvPr>
        </p:nvSpPr>
        <p:spPr/>
        <p:txBody>
          <a:bodyPr/>
          <a:lstStyle/>
          <a:p>
            <a:r>
              <a:rPr lang="en-US" dirty="0" smtClean="0"/>
              <a:t>Navigating the New Overtime Rules - Stephanie Buduhan, PSK LLP</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4984FA-B870-4D76-986D-A955E02ED058}" type="slidenum">
              <a:rPr lang="en-US" smtClean="0"/>
              <a:pPr/>
              <a:t>20</a:t>
            </a:fld>
            <a:endParaRPr lang="en-US" dirty="0"/>
          </a:p>
        </p:txBody>
      </p:sp>
      <p:sp>
        <p:nvSpPr>
          <p:cNvPr id="5" name="Footer Placeholder 4"/>
          <p:cNvSpPr>
            <a:spLocks noGrp="1"/>
          </p:cNvSpPr>
          <p:nvPr>
            <p:ph type="ftr" sz="quarter" idx="11"/>
          </p:nvPr>
        </p:nvSpPr>
        <p:spPr/>
        <p:txBody>
          <a:bodyPr/>
          <a:lstStyle/>
          <a:p>
            <a:r>
              <a:rPr lang="en-US" dirty="0" smtClean="0"/>
              <a:t>Copyright 2016 PSK, LLP</a:t>
            </a:r>
            <a:endParaRPr lang="en-US" dirty="0"/>
          </a:p>
        </p:txBody>
      </p:sp>
      <p:sp>
        <p:nvSpPr>
          <p:cNvPr id="6" name="Header Placeholder 5"/>
          <p:cNvSpPr>
            <a:spLocks noGrp="1"/>
          </p:cNvSpPr>
          <p:nvPr>
            <p:ph type="hdr" sz="quarter" idx="12"/>
          </p:nvPr>
        </p:nvSpPr>
        <p:spPr/>
        <p:txBody>
          <a:bodyPr/>
          <a:lstStyle/>
          <a:p>
            <a:r>
              <a:rPr lang="en-US" dirty="0" smtClean="0"/>
              <a:t>Navigating the New Overtime Rules - Stephanie Buduhan, PSK LLP</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4984FA-B870-4D76-986D-A955E02ED058}" type="slidenum">
              <a:rPr lang="en-US" smtClean="0"/>
              <a:pPr/>
              <a:t>21</a:t>
            </a:fld>
            <a:endParaRPr lang="en-US" dirty="0"/>
          </a:p>
        </p:txBody>
      </p:sp>
      <p:sp>
        <p:nvSpPr>
          <p:cNvPr id="5" name="Footer Placeholder 4"/>
          <p:cNvSpPr>
            <a:spLocks noGrp="1"/>
          </p:cNvSpPr>
          <p:nvPr>
            <p:ph type="ftr" sz="quarter" idx="11"/>
          </p:nvPr>
        </p:nvSpPr>
        <p:spPr/>
        <p:txBody>
          <a:bodyPr/>
          <a:lstStyle/>
          <a:p>
            <a:r>
              <a:rPr lang="en-US" dirty="0" smtClean="0"/>
              <a:t>Copyright 2016 PSK, LLP</a:t>
            </a:r>
            <a:endParaRPr lang="en-US" dirty="0"/>
          </a:p>
        </p:txBody>
      </p:sp>
      <p:sp>
        <p:nvSpPr>
          <p:cNvPr id="6" name="Header Placeholder 5"/>
          <p:cNvSpPr>
            <a:spLocks noGrp="1"/>
          </p:cNvSpPr>
          <p:nvPr>
            <p:ph type="hdr" sz="quarter" idx="12"/>
          </p:nvPr>
        </p:nvSpPr>
        <p:spPr/>
        <p:txBody>
          <a:bodyPr/>
          <a:lstStyle/>
          <a:p>
            <a:r>
              <a:rPr lang="en-US" dirty="0" smtClean="0"/>
              <a:t>Navigating the New Overtime Rules - Stephanie Buduhan, PSK LLP</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140680D-A230-404A-9E25-1FDE7E5803A9}" type="datetime1">
              <a:rPr lang="en-US" smtClean="0"/>
              <a:pPr/>
              <a:t>8/4/2016</a:t>
            </a:fld>
            <a:endParaRPr lang="en-US" dirty="0"/>
          </a:p>
        </p:txBody>
      </p:sp>
      <p:sp>
        <p:nvSpPr>
          <p:cNvPr id="19" name="Footer Placeholder 18"/>
          <p:cNvSpPr>
            <a:spLocks noGrp="1"/>
          </p:cNvSpPr>
          <p:nvPr>
            <p:ph type="ftr" sz="quarter" idx="11"/>
          </p:nvPr>
        </p:nvSpPr>
        <p:spPr/>
        <p:txBody>
          <a:bodyPr/>
          <a:lstStyle/>
          <a:p>
            <a:r>
              <a:rPr lang="en-US" dirty="0" smtClean="0"/>
              <a:t>Copyright 2016 PSK, LLP</a:t>
            </a:r>
            <a:endParaRPr lang="en-US" dirty="0"/>
          </a:p>
        </p:txBody>
      </p:sp>
      <p:sp>
        <p:nvSpPr>
          <p:cNvPr id="27" name="Slide Number Placeholder 26"/>
          <p:cNvSpPr>
            <a:spLocks noGrp="1"/>
          </p:cNvSpPr>
          <p:nvPr>
            <p:ph type="sldNum" sz="quarter" idx="12"/>
          </p:nvPr>
        </p:nvSpPr>
        <p:spPr/>
        <p:txBody>
          <a:bodyPr/>
          <a:lstStyle/>
          <a:p>
            <a:fld id="{C27B6F9D-44B8-4568-8B4E-E315EF726E5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ABA1A6-EC04-42C6-BFF9-CE8D99A49705}" type="datetime1">
              <a:rPr lang="en-US" smtClean="0"/>
              <a:pPr/>
              <a:t>8/4/2016</a:t>
            </a:fld>
            <a:endParaRPr lang="en-US" dirty="0"/>
          </a:p>
        </p:txBody>
      </p:sp>
      <p:sp>
        <p:nvSpPr>
          <p:cNvPr id="5" name="Footer Placeholder 4"/>
          <p:cNvSpPr>
            <a:spLocks noGrp="1"/>
          </p:cNvSpPr>
          <p:nvPr>
            <p:ph type="ftr" sz="quarter" idx="11"/>
          </p:nvPr>
        </p:nvSpPr>
        <p:spPr/>
        <p:txBody>
          <a:bodyPr/>
          <a:lstStyle/>
          <a:p>
            <a:r>
              <a:rPr lang="en-US" dirty="0" smtClean="0"/>
              <a:t>Copyright 2016 PSK, LLP</a:t>
            </a:r>
            <a:endParaRPr lang="en-US" dirty="0"/>
          </a:p>
        </p:txBody>
      </p:sp>
      <p:sp>
        <p:nvSpPr>
          <p:cNvPr id="6" name="Slide Number Placeholder 5"/>
          <p:cNvSpPr>
            <a:spLocks noGrp="1"/>
          </p:cNvSpPr>
          <p:nvPr>
            <p:ph type="sldNum" sz="quarter" idx="12"/>
          </p:nvPr>
        </p:nvSpPr>
        <p:spPr/>
        <p:txBody>
          <a:bodyPr/>
          <a:lstStyle/>
          <a:p>
            <a:fld id="{C27B6F9D-44B8-4568-8B4E-E315EF726E5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465365-8692-4B9A-B2D6-CDB42285ACFB}" type="datetime1">
              <a:rPr lang="en-US" smtClean="0"/>
              <a:pPr/>
              <a:t>8/4/2016</a:t>
            </a:fld>
            <a:endParaRPr lang="en-US" dirty="0"/>
          </a:p>
        </p:txBody>
      </p:sp>
      <p:sp>
        <p:nvSpPr>
          <p:cNvPr id="5" name="Footer Placeholder 4"/>
          <p:cNvSpPr>
            <a:spLocks noGrp="1"/>
          </p:cNvSpPr>
          <p:nvPr>
            <p:ph type="ftr" sz="quarter" idx="11"/>
          </p:nvPr>
        </p:nvSpPr>
        <p:spPr/>
        <p:txBody>
          <a:bodyPr/>
          <a:lstStyle/>
          <a:p>
            <a:r>
              <a:rPr lang="en-US" dirty="0" smtClean="0"/>
              <a:t>Copyright 2016 PSK, LLP</a:t>
            </a:r>
            <a:endParaRPr lang="en-US" dirty="0"/>
          </a:p>
        </p:txBody>
      </p:sp>
      <p:sp>
        <p:nvSpPr>
          <p:cNvPr id="6" name="Slide Number Placeholder 5"/>
          <p:cNvSpPr>
            <a:spLocks noGrp="1"/>
          </p:cNvSpPr>
          <p:nvPr>
            <p:ph type="sldNum" sz="quarter" idx="12"/>
          </p:nvPr>
        </p:nvSpPr>
        <p:spPr/>
        <p:txBody>
          <a:bodyPr/>
          <a:lstStyle/>
          <a:p>
            <a:fld id="{C27B6F9D-44B8-4568-8B4E-E315EF726E5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0ACF66-E9D0-4C98-9385-E535D96E4626}" type="datetime1">
              <a:rPr lang="en-US" smtClean="0"/>
              <a:pPr/>
              <a:t>8/4/2016</a:t>
            </a:fld>
            <a:endParaRPr lang="en-US" dirty="0"/>
          </a:p>
        </p:txBody>
      </p:sp>
      <p:sp>
        <p:nvSpPr>
          <p:cNvPr id="5" name="Footer Placeholder 4"/>
          <p:cNvSpPr>
            <a:spLocks noGrp="1"/>
          </p:cNvSpPr>
          <p:nvPr>
            <p:ph type="ftr" sz="quarter" idx="11"/>
          </p:nvPr>
        </p:nvSpPr>
        <p:spPr/>
        <p:txBody>
          <a:bodyPr/>
          <a:lstStyle/>
          <a:p>
            <a:r>
              <a:rPr lang="en-US" dirty="0" smtClean="0"/>
              <a:t>Copyright 2016 PSK, LLP</a:t>
            </a:r>
            <a:endParaRPr lang="en-US" dirty="0"/>
          </a:p>
        </p:txBody>
      </p:sp>
      <p:sp>
        <p:nvSpPr>
          <p:cNvPr id="6" name="Slide Number Placeholder 5"/>
          <p:cNvSpPr>
            <a:spLocks noGrp="1"/>
          </p:cNvSpPr>
          <p:nvPr>
            <p:ph type="sldNum" sz="quarter" idx="12"/>
          </p:nvPr>
        </p:nvSpPr>
        <p:spPr/>
        <p:txBody>
          <a:bodyPr/>
          <a:lstStyle/>
          <a:p>
            <a:fld id="{C27B6F9D-44B8-4568-8B4E-E315EF726E5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5327589-BEE8-4789-80F7-0481F330FB93}" type="datetime1">
              <a:rPr lang="en-US" smtClean="0"/>
              <a:pPr/>
              <a:t>8/4/2016</a:t>
            </a:fld>
            <a:endParaRPr lang="en-US" dirty="0"/>
          </a:p>
        </p:txBody>
      </p:sp>
      <p:sp>
        <p:nvSpPr>
          <p:cNvPr id="5" name="Footer Placeholder 4"/>
          <p:cNvSpPr>
            <a:spLocks noGrp="1"/>
          </p:cNvSpPr>
          <p:nvPr>
            <p:ph type="ftr" sz="quarter" idx="11"/>
          </p:nvPr>
        </p:nvSpPr>
        <p:spPr/>
        <p:txBody>
          <a:bodyPr/>
          <a:lstStyle/>
          <a:p>
            <a:r>
              <a:rPr lang="en-US" dirty="0" smtClean="0"/>
              <a:t>Copyright 2016 PSK, LLP</a:t>
            </a:r>
            <a:endParaRPr lang="en-US" dirty="0"/>
          </a:p>
        </p:txBody>
      </p:sp>
      <p:sp>
        <p:nvSpPr>
          <p:cNvPr id="6" name="Slide Number Placeholder 5"/>
          <p:cNvSpPr>
            <a:spLocks noGrp="1"/>
          </p:cNvSpPr>
          <p:nvPr>
            <p:ph type="sldNum" sz="quarter" idx="12"/>
          </p:nvPr>
        </p:nvSpPr>
        <p:spPr/>
        <p:txBody>
          <a:bodyPr/>
          <a:lstStyle/>
          <a:p>
            <a:fld id="{C27B6F9D-44B8-4568-8B4E-E315EF726E5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0E08169-2E0C-4BE4-8A6C-0DAFB8F021E3}" type="datetime1">
              <a:rPr lang="en-US" smtClean="0"/>
              <a:pPr/>
              <a:t>8/4/2016</a:t>
            </a:fld>
            <a:endParaRPr lang="en-US" dirty="0"/>
          </a:p>
        </p:txBody>
      </p:sp>
      <p:sp>
        <p:nvSpPr>
          <p:cNvPr id="6" name="Footer Placeholder 5"/>
          <p:cNvSpPr>
            <a:spLocks noGrp="1"/>
          </p:cNvSpPr>
          <p:nvPr>
            <p:ph type="ftr" sz="quarter" idx="11"/>
          </p:nvPr>
        </p:nvSpPr>
        <p:spPr/>
        <p:txBody>
          <a:bodyPr/>
          <a:lstStyle/>
          <a:p>
            <a:r>
              <a:rPr lang="en-US" dirty="0" smtClean="0"/>
              <a:t>Copyright 2016 PSK, LLP</a:t>
            </a:r>
            <a:endParaRPr lang="en-US" dirty="0"/>
          </a:p>
        </p:txBody>
      </p:sp>
      <p:sp>
        <p:nvSpPr>
          <p:cNvPr id="7" name="Slide Number Placeholder 6"/>
          <p:cNvSpPr>
            <a:spLocks noGrp="1"/>
          </p:cNvSpPr>
          <p:nvPr>
            <p:ph type="sldNum" sz="quarter" idx="12"/>
          </p:nvPr>
        </p:nvSpPr>
        <p:spPr/>
        <p:txBody>
          <a:bodyPr/>
          <a:lstStyle/>
          <a:p>
            <a:fld id="{C27B6F9D-44B8-4568-8B4E-E315EF726E5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7FEBB7C-ACAA-4085-B0D7-7E61E3E85A92}" type="datetime1">
              <a:rPr lang="en-US" smtClean="0"/>
              <a:pPr/>
              <a:t>8/4/2016</a:t>
            </a:fld>
            <a:endParaRPr lang="en-US" dirty="0"/>
          </a:p>
        </p:txBody>
      </p:sp>
      <p:sp>
        <p:nvSpPr>
          <p:cNvPr id="8" name="Footer Placeholder 7"/>
          <p:cNvSpPr>
            <a:spLocks noGrp="1"/>
          </p:cNvSpPr>
          <p:nvPr>
            <p:ph type="ftr" sz="quarter" idx="11"/>
          </p:nvPr>
        </p:nvSpPr>
        <p:spPr/>
        <p:txBody>
          <a:bodyPr/>
          <a:lstStyle/>
          <a:p>
            <a:r>
              <a:rPr lang="en-US" dirty="0" smtClean="0"/>
              <a:t>Copyright 2016 PSK, LLP</a:t>
            </a:r>
            <a:endParaRPr lang="en-US" dirty="0"/>
          </a:p>
        </p:txBody>
      </p:sp>
      <p:sp>
        <p:nvSpPr>
          <p:cNvPr id="9" name="Slide Number Placeholder 8"/>
          <p:cNvSpPr>
            <a:spLocks noGrp="1"/>
          </p:cNvSpPr>
          <p:nvPr>
            <p:ph type="sldNum" sz="quarter" idx="12"/>
          </p:nvPr>
        </p:nvSpPr>
        <p:spPr/>
        <p:txBody>
          <a:bodyPr/>
          <a:lstStyle/>
          <a:p>
            <a:fld id="{C27B6F9D-44B8-4568-8B4E-E315EF726E5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98235D3-B38B-4758-AC31-4F8732CFD9F6}" type="datetime1">
              <a:rPr lang="en-US" smtClean="0"/>
              <a:pPr/>
              <a:t>8/4/2016</a:t>
            </a:fld>
            <a:endParaRPr lang="en-US" dirty="0"/>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E16EC5-96C2-48C0-88C3-3A54BBE42F3C}" type="datetime1">
              <a:rPr lang="en-US" smtClean="0"/>
              <a:pPr/>
              <a:t>8/4/2016</a:t>
            </a:fld>
            <a:endParaRPr lang="en-US" dirty="0"/>
          </a:p>
        </p:txBody>
      </p:sp>
      <p:sp>
        <p:nvSpPr>
          <p:cNvPr id="3" name="Footer Placeholder 2"/>
          <p:cNvSpPr>
            <a:spLocks noGrp="1"/>
          </p:cNvSpPr>
          <p:nvPr>
            <p:ph type="ftr" sz="quarter" idx="11"/>
          </p:nvPr>
        </p:nvSpPr>
        <p:spPr/>
        <p:txBody>
          <a:bodyPr/>
          <a:lstStyle/>
          <a:p>
            <a:r>
              <a:rPr lang="en-US" dirty="0" smtClean="0"/>
              <a:t>Copyright 2016 PSK, LLP</a:t>
            </a:r>
            <a:endParaRPr lang="en-US" dirty="0"/>
          </a:p>
        </p:txBody>
      </p:sp>
      <p:sp>
        <p:nvSpPr>
          <p:cNvPr id="4" name="Slide Number Placeholder 3"/>
          <p:cNvSpPr>
            <a:spLocks noGrp="1"/>
          </p:cNvSpPr>
          <p:nvPr>
            <p:ph type="sldNum" sz="quarter" idx="12"/>
          </p:nvPr>
        </p:nvSpPr>
        <p:spPr/>
        <p:txBody>
          <a:bodyPr/>
          <a:lstStyle/>
          <a:p>
            <a:fld id="{C27B6F9D-44B8-4568-8B4E-E315EF726E5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CDCD1A6-9229-4F96-A7B4-FB03C0FA7A4C}" type="datetime1">
              <a:rPr lang="en-US" smtClean="0"/>
              <a:pPr/>
              <a:t>8/4/2016</a:t>
            </a:fld>
            <a:endParaRPr lang="en-US" dirty="0"/>
          </a:p>
        </p:txBody>
      </p:sp>
      <p:sp>
        <p:nvSpPr>
          <p:cNvPr id="6" name="Footer Placeholder 5"/>
          <p:cNvSpPr>
            <a:spLocks noGrp="1"/>
          </p:cNvSpPr>
          <p:nvPr>
            <p:ph type="ftr" sz="quarter" idx="11"/>
          </p:nvPr>
        </p:nvSpPr>
        <p:spPr/>
        <p:txBody>
          <a:bodyPr/>
          <a:lstStyle/>
          <a:p>
            <a:r>
              <a:rPr lang="en-US" dirty="0" smtClean="0"/>
              <a:t>Copyright 2016 PSK, LLP</a:t>
            </a:r>
            <a:endParaRPr lang="en-US" dirty="0"/>
          </a:p>
        </p:txBody>
      </p:sp>
      <p:sp>
        <p:nvSpPr>
          <p:cNvPr id="7" name="Slide Number Placeholder 6"/>
          <p:cNvSpPr>
            <a:spLocks noGrp="1"/>
          </p:cNvSpPr>
          <p:nvPr>
            <p:ph type="sldNum" sz="quarter" idx="12"/>
          </p:nvPr>
        </p:nvSpPr>
        <p:spPr/>
        <p:txBody>
          <a:bodyPr/>
          <a:lstStyle/>
          <a:p>
            <a:fld id="{C27B6F9D-44B8-4568-8B4E-E315EF726E5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C87FE6-FACD-4F43-B987-468ED6A3D817}" type="datetime1">
              <a:rPr lang="en-US" smtClean="0"/>
              <a:pPr/>
              <a:t>8/4/2016</a:t>
            </a:fld>
            <a:endParaRPr lang="en-US" dirty="0"/>
          </a:p>
        </p:txBody>
      </p:sp>
      <p:sp>
        <p:nvSpPr>
          <p:cNvPr id="6" name="Footer Placeholder 5"/>
          <p:cNvSpPr>
            <a:spLocks noGrp="1"/>
          </p:cNvSpPr>
          <p:nvPr>
            <p:ph type="ftr" sz="quarter" idx="11"/>
          </p:nvPr>
        </p:nvSpPr>
        <p:spPr/>
        <p:txBody>
          <a:bodyPr/>
          <a:lstStyle/>
          <a:p>
            <a:r>
              <a:rPr lang="en-US" dirty="0" smtClean="0"/>
              <a:t>Copyright 2016 PSK, LLP</a:t>
            </a: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C27B6F9D-44B8-4568-8B4E-E315EF726E5C}"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712E64C-6ACA-4CC2-A1AA-F0A31D001302}" type="datetime1">
              <a:rPr lang="en-US" smtClean="0"/>
              <a:pPr/>
              <a:t>8/4/2016</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dirty="0" smtClean="0"/>
              <a:t>Copyright 2016 PSK, LLP</a:t>
            </a: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27B6F9D-44B8-4568-8B4E-E315EF726E5C}"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Navigating the </a:t>
            </a:r>
            <a:br>
              <a:rPr lang="en-US" dirty="0" smtClean="0"/>
            </a:br>
            <a:r>
              <a:rPr lang="en-US" dirty="0" smtClean="0"/>
              <a:t>New Overtime Rules</a:t>
            </a:r>
            <a:endParaRPr lang="en-US" dirty="0"/>
          </a:p>
        </p:txBody>
      </p:sp>
      <p:sp>
        <p:nvSpPr>
          <p:cNvPr id="3" name="Subtitle 2"/>
          <p:cNvSpPr>
            <a:spLocks noGrp="1"/>
          </p:cNvSpPr>
          <p:nvPr>
            <p:ph type="subTitle" idx="1"/>
          </p:nvPr>
        </p:nvSpPr>
        <p:spPr>
          <a:xfrm>
            <a:off x="1295400" y="3200400"/>
            <a:ext cx="6400800" cy="2667000"/>
          </a:xfrm>
        </p:spPr>
        <p:txBody>
          <a:bodyPr>
            <a:normAutofit/>
          </a:bodyPr>
          <a:lstStyle/>
          <a:p>
            <a:endParaRPr lang="en-US" dirty="0" smtClean="0"/>
          </a:p>
          <a:p>
            <a:r>
              <a:rPr lang="en-US" dirty="0" smtClean="0"/>
              <a:t>Presented by </a:t>
            </a:r>
          </a:p>
          <a:p>
            <a:r>
              <a:rPr lang="en-US" dirty="0" smtClean="0"/>
              <a:t>Stephanie Buduhan, PSK LLP</a:t>
            </a:r>
          </a:p>
          <a:p>
            <a:endParaRPr lang="en-US" dirty="0" smtClean="0"/>
          </a:p>
          <a:p>
            <a:r>
              <a:rPr lang="en-US" dirty="0" smtClean="0"/>
              <a:t>August 11, 2016</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362200"/>
            <a:ext cx="7772400" cy="1362456"/>
          </a:xfrm>
        </p:spPr>
        <p:txBody>
          <a:bodyPr/>
          <a:lstStyle/>
          <a:p>
            <a:pPr algn="ctr"/>
            <a:r>
              <a:rPr lang="en-US" dirty="0" smtClean="0"/>
              <a:t>Exempt vs Nonexempt</a:t>
            </a:r>
            <a:endParaRPr lang="en-US" dirty="0"/>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10</a:t>
            </a:fld>
            <a:endParaRPr lang="en-US"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vs Nonexempt</a:t>
            </a:r>
            <a:endParaRPr lang="en-US" dirty="0"/>
          </a:p>
        </p:txBody>
      </p:sp>
      <p:sp>
        <p:nvSpPr>
          <p:cNvPr id="3" name="Content Placeholder 2"/>
          <p:cNvSpPr>
            <a:spLocks noGrp="1"/>
          </p:cNvSpPr>
          <p:nvPr>
            <p:ph idx="1"/>
          </p:nvPr>
        </p:nvSpPr>
        <p:spPr/>
        <p:txBody>
          <a:bodyPr/>
          <a:lstStyle/>
          <a:p>
            <a:r>
              <a:rPr lang="en-US" dirty="0" smtClean="0"/>
              <a:t>Exempt – Do not have to be paid overtime for working over 40 hours in one week</a:t>
            </a:r>
          </a:p>
          <a:p>
            <a:r>
              <a:rPr lang="en-US" dirty="0" smtClean="0"/>
              <a:t>Nonexempt – Must be paid overtime for working over 40 hours in one week</a:t>
            </a:r>
          </a:p>
          <a:p>
            <a:r>
              <a:rPr lang="en-US" dirty="0" smtClean="0"/>
              <a:t>Overtime – 1.5 times their regular pay rate</a:t>
            </a:r>
          </a:p>
          <a:p>
            <a:r>
              <a:rPr lang="en-US" dirty="0" smtClean="0"/>
              <a:t>Hourly workers are nonexempt</a:t>
            </a:r>
          </a:p>
          <a:p>
            <a:r>
              <a:rPr lang="en-US" dirty="0" smtClean="0"/>
              <a:t>Salaried workers may be exempt or nonexempt</a:t>
            </a:r>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11</a:t>
            </a:fld>
            <a:endParaRPr lang="en-US"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vs Nonexempt</a:t>
            </a:r>
            <a:endParaRPr lang="en-US" dirty="0"/>
          </a:p>
        </p:txBody>
      </p:sp>
      <p:sp>
        <p:nvSpPr>
          <p:cNvPr id="3" name="Content Placeholder 2"/>
          <p:cNvSpPr>
            <a:spLocks noGrp="1"/>
          </p:cNvSpPr>
          <p:nvPr>
            <p:ph idx="1"/>
          </p:nvPr>
        </p:nvSpPr>
        <p:spPr/>
        <p:txBody>
          <a:bodyPr/>
          <a:lstStyle/>
          <a:p>
            <a:r>
              <a:rPr lang="en-US" dirty="0" smtClean="0"/>
              <a:t>Salaried workers – exempt or nonexempt?</a:t>
            </a:r>
          </a:p>
          <a:p>
            <a:pPr lvl="1"/>
            <a:r>
              <a:rPr lang="en-US" dirty="0" smtClean="0"/>
              <a:t>Step #1 – Is the worker a teacher, doctor, lawyer or person with essential religious duties? </a:t>
            </a:r>
          </a:p>
          <a:p>
            <a:pPr lvl="2"/>
            <a:r>
              <a:rPr lang="en-US" dirty="0" smtClean="0"/>
              <a:t>Yes – They are exempt.</a:t>
            </a:r>
          </a:p>
          <a:p>
            <a:pPr lvl="2"/>
            <a:r>
              <a:rPr lang="en-US" dirty="0" smtClean="0"/>
              <a:t>No – Go to Step #2.</a:t>
            </a:r>
          </a:p>
          <a:p>
            <a:pPr lvl="1"/>
            <a:r>
              <a:rPr lang="en-US" dirty="0" smtClean="0"/>
              <a:t>Step #2 – Is the worker paid more than $913 per week ($46,476 per year)?</a:t>
            </a:r>
          </a:p>
          <a:p>
            <a:pPr lvl="2"/>
            <a:r>
              <a:rPr lang="en-US" dirty="0" smtClean="0"/>
              <a:t>Yes – Go to Step #3</a:t>
            </a:r>
          </a:p>
          <a:p>
            <a:pPr lvl="2"/>
            <a:r>
              <a:rPr lang="en-US" dirty="0" smtClean="0"/>
              <a:t>No – They are nonexempt.</a:t>
            </a:r>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12</a:t>
            </a:fld>
            <a:endParaRPr lang="en-US"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vs Nonexempt</a:t>
            </a:r>
            <a:endParaRPr lang="en-US" dirty="0"/>
          </a:p>
        </p:txBody>
      </p:sp>
      <p:sp>
        <p:nvSpPr>
          <p:cNvPr id="3" name="Content Placeholder 2"/>
          <p:cNvSpPr>
            <a:spLocks noGrp="1"/>
          </p:cNvSpPr>
          <p:nvPr>
            <p:ph idx="1"/>
          </p:nvPr>
        </p:nvSpPr>
        <p:spPr/>
        <p:txBody>
          <a:bodyPr/>
          <a:lstStyle/>
          <a:p>
            <a:r>
              <a:rPr lang="en-US" dirty="0" smtClean="0"/>
              <a:t>Salaried workers – exempt or nonexempt?</a:t>
            </a:r>
          </a:p>
          <a:p>
            <a:pPr lvl="1"/>
            <a:r>
              <a:rPr lang="en-US" dirty="0" smtClean="0"/>
              <a:t>Step #3 – Do the worker’s duties qualify for exemption? (See upcoming slides for qualifying duties)</a:t>
            </a:r>
          </a:p>
          <a:p>
            <a:pPr lvl="2"/>
            <a:r>
              <a:rPr lang="en-US" dirty="0" smtClean="0"/>
              <a:t>Yes – They are exempt.</a:t>
            </a:r>
          </a:p>
          <a:p>
            <a:pPr lvl="2"/>
            <a:r>
              <a:rPr lang="en-US" dirty="0" smtClean="0"/>
              <a:t>No – Go to Step #4.</a:t>
            </a:r>
          </a:p>
          <a:p>
            <a:pPr lvl="1"/>
            <a:r>
              <a:rPr lang="en-US" dirty="0" smtClean="0"/>
              <a:t>Step #4 – Is the worker paid more than $134,004 per  year?</a:t>
            </a:r>
          </a:p>
          <a:p>
            <a:pPr lvl="2"/>
            <a:r>
              <a:rPr lang="en-US" dirty="0" smtClean="0"/>
              <a:t>Yes – Possibly exempt. Consult an attorney.</a:t>
            </a:r>
          </a:p>
          <a:p>
            <a:pPr lvl="2"/>
            <a:r>
              <a:rPr lang="en-US" dirty="0" smtClean="0"/>
              <a:t>No – They are nonexempt.</a:t>
            </a:r>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13</a:t>
            </a:fld>
            <a:endParaRPr 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vs Nonexempt</a:t>
            </a:r>
            <a:endParaRPr lang="en-US" dirty="0"/>
          </a:p>
        </p:txBody>
      </p:sp>
      <p:sp>
        <p:nvSpPr>
          <p:cNvPr id="3" name="Content Placeholder 2"/>
          <p:cNvSpPr>
            <a:spLocks noGrp="1"/>
          </p:cNvSpPr>
          <p:nvPr>
            <p:ph idx="1"/>
          </p:nvPr>
        </p:nvSpPr>
        <p:spPr/>
        <p:txBody>
          <a:bodyPr/>
          <a:lstStyle/>
          <a:p>
            <a:r>
              <a:rPr lang="en-US" dirty="0" smtClean="0"/>
              <a:t>Qualifying Duties for Exemption</a:t>
            </a:r>
          </a:p>
          <a:p>
            <a:pPr lvl="1"/>
            <a:r>
              <a:rPr lang="en-US" dirty="0" smtClean="0"/>
              <a:t>Executive</a:t>
            </a:r>
          </a:p>
          <a:p>
            <a:pPr lvl="2"/>
            <a:r>
              <a:rPr lang="en-US" dirty="0" smtClean="0"/>
              <a:t>Primary duties must include managing the organization or a distinct department or division of the organization</a:t>
            </a:r>
          </a:p>
          <a:p>
            <a:pPr lvl="2"/>
            <a:r>
              <a:rPr lang="en-US" dirty="0" smtClean="0"/>
              <a:t>Must direct the work of at least two full-time employees</a:t>
            </a:r>
          </a:p>
          <a:p>
            <a:pPr lvl="2"/>
            <a:r>
              <a:rPr lang="en-US" dirty="0" smtClean="0"/>
              <a:t>Either has the authority to hire or fire employees or their input on a hiring/firing decision carries significant weight</a:t>
            </a:r>
          </a:p>
          <a:p>
            <a:pPr lvl="2">
              <a:buNone/>
            </a:pPr>
            <a:endParaRPr lang="en-US" dirty="0" smtClean="0"/>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14</a:t>
            </a:fld>
            <a:endParaRPr lang="en-U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vs Nonexempt</a:t>
            </a:r>
            <a:endParaRPr lang="en-US" dirty="0"/>
          </a:p>
        </p:txBody>
      </p:sp>
      <p:sp>
        <p:nvSpPr>
          <p:cNvPr id="3" name="Content Placeholder 2"/>
          <p:cNvSpPr>
            <a:spLocks noGrp="1"/>
          </p:cNvSpPr>
          <p:nvPr>
            <p:ph idx="1"/>
          </p:nvPr>
        </p:nvSpPr>
        <p:spPr/>
        <p:txBody>
          <a:bodyPr/>
          <a:lstStyle/>
          <a:p>
            <a:r>
              <a:rPr lang="en-US" dirty="0" smtClean="0"/>
              <a:t>Qualifying Duties for Exemption</a:t>
            </a:r>
          </a:p>
          <a:p>
            <a:pPr lvl="1"/>
            <a:r>
              <a:rPr lang="en-US" dirty="0" smtClean="0"/>
              <a:t>Administrative</a:t>
            </a:r>
          </a:p>
          <a:p>
            <a:pPr lvl="2"/>
            <a:r>
              <a:rPr lang="en-US" dirty="0" smtClean="0"/>
              <a:t>Primary duties must be to perform office work or non-manual labor related to the management of the organization</a:t>
            </a:r>
          </a:p>
          <a:p>
            <a:pPr lvl="2"/>
            <a:r>
              <a:rPr lang="en-US" dirty="0" smtClean="0"/>
              <a:t>Primary duties must include the exercise of discretion and independent judgment with respect to matters of significance to the organization (decision making authority)</a:t>
            </a:r>
          </a:p>
          <a:p>
            <a:pPr lvl="3"/>
            <a:r>
              <a:rPr lang="en-US" dirty="0" smtClean="0"/>
              <a:t>This does NOT cover administrative assistants!</a:t>
            </a:r>
          </a:p>
          <a:p>
            <a:pPr lvl="2">
              <a:buNone/>
            </a:pPr>
            <a:endParaRPr lang="en-US" dirty="0" smtClean="0"/>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15</a:t>
            </a:fld>
            <a:endParaRPr 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vs Nonexempt</a:t>
            </a:r>
            <a:endParaRPr lang="en-US" dirty="0"/>
          </a:p>
        </p:txBody>
      </p:sp>
      <p:sp>
        <p:nvSpPr>
          <p:cNvPr id="3" name="Content Placeholder 2"/>
          <p:cNvSpPr>
            <a:spLocks noGrp="1"/>
          </p:cNvSpPr>
          <p:nvPr>
            <p:ph idx="1"/>
          </p:nvPr>
        </p:nvSpPr>
        <p:spPr/>
        <p:txBody>
          <a:bodyPr>
            <a:normAutofit fontScale="92500"/>
          </a:bodyPr>
          <a:lstStyle/>
          <a:p>
            <a:r>
              <a:rPr lang="en-US" dirty="0" smtClean="0"/>
              <a:t>Qualifying Duties for Exemption</a:t>
            </a:r>
          </a:p>
          <a:p>
            <a:pPr lvl="1"/>
            <a:r>
              <a:rPr lang="en-US" dirty="0" smtClean="0"/>
              <a:t>Professional</a:t>
            </a:r>
          </a:p>
          <a:p>
            <a:pPr lvl="2"/>
            <a:r>
              <a:rPr lang="en-US" dirty="0" smtClean="0"/>
              <a:t>Primary duties must be to perform work that requires advance knowledge (generally, a four-year degree or equivalent)</a:t>
            </a:r>
          </a:p>
          <a:p>
            <a:pPr lvl="2"/>
            <a:r>
              <a:rPr lang="en-US" dirty="0" smtClean="0"/>
              <a:t>Work must be primarily intellectual in character and require constant exercise of discretion and judgment</a:t>
            </a:r>
          </a:p>
          <a:p>
            <a:pPr lvl="2"/>
            <a:r>
              <a:rPr lang="en-US" dirty="0" smtClean="0"/>
              <a:t>Work must be in a recognized science or field of advanced learning</a:t>
            </a:r>
          </a:p>
          <a:p>
            <a:pPr lvl="2"/>
            <a:r>
              <a:rPr lang="en-US" dirty="0" smtClean="0"/>
              <a:t>Knowledge acquired must be from an extensive, specialized intellectual instruction over a long period of time</a:t>
            </a:r>
          </a:p>
          <a:p>
            <a:pPr lvl="2"/>
            <a:r>
              <a:rPr lang="en-US" dirty="0" smtClean="0"/>
              <a:t>If the field of advanced learning relates to a creative profession, such as music or art, then the work must be characterized by imagination, creativity, originality, or exceptional talent</a:t>
            </a:r>
          </a:p>
          <a:p>
            <a:pPr lvl="2">
              <a:buNone/>
            </a:pPr>
            <a:endParaRPr lang="en-US" dirty="0" smtClean="0"/>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16</a:t>
            </a:fld>
            <a:endParaRPr 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vs Nonexempt</a:t>
            </a:r>
            <a:endParaRPr lang="en-US" dirty="0"/>
          </a:p>
        </p:txBody>
      </p:sp>
      <p:sp>
        <p:nvSpPr>
          <p:cNvPr id="3" name="Content Placeholder 2"/>
          <p:cNvSpPr>
            <a:spLocks noGrp="1"/>
          </p:cNvSpPr>
          <p:nvPr>
            <p:ph idx="1"/>
          </p:nvPr>
        </p:nvSpPr>
        <p:spPr/>
        <p:txBody>
          <a:bodyPr/>
          <a:lstStyle/>
          <a:p>
            <a:r>
              <a:rPr lang="en-US" dirty="0" smtClean="0"/>
              <a:t>Qualifying Duties for Exemption</a:t>
            </a:r>
          </a:p>
          <a:p>
            <a:pPr lvl="1"/>
            <a:r>
              <a:rPr lang="en-US" dirty="0" smtClean="0"/>
              <a:t>Computer Professional</a:t>
            </a:r>
          </a:p>
          <a:p>
            <a:pPr lvl="2"/>
            <a:r>
              <a:rPr lang="en-US" dirty="0" smtClean="0"/>
              <a:t>Must work as a systems analyst, programmer, software engineer, or similar position</a:t>
            </a:r>
          </a:p>
          <a:p>
            <a:pPr lvl="2"/>
            <a:r>
              <a:rPr lang="en-US" dirty="0" smtClean="0"/>
              <a:t>Primary duties must consist of application of systems analysis, design development, creation, testing or modification of systems or programs, testing design, development or creation, or modification of operating systems</a:t>
            </a:r>
          </a:p>
          <a:p>
            <a:pPr lvl="2"/>
            <a:r>
              <a:rPr lang="en-US" dirty="0" smtClean="0"/>
              <a:t>Applies to Managers of IT Departments, but not to those maintaining networks</a:t>
            </a:r>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17</a:t>
            </a:fld>
            <a:endParaRPr 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vs Nonexempt</a:t>
            </a:r>
            <a:endParaRPr lang="en-US" dirty="0"/>
          </a:p>
        </p:txBody>
      </p:sp>
      <p:sp>
        <p:nvSpPr>
          <p:cNvPr id="3" name="Content Placeholder 2"/>
          <p:cNvSpPr>
            <a:spLocks noGrp="1"/>
          </p:cNvSpPr>
          <p:nvPr>
            <p:ph idx="1"/>
          </p:nvPr>
        </p:nvSpPr>
        <p:spPr/>
        <p:txBody>
          <a:bodyPr/>
          <a:lstStyle/>
          <a:p>
            <a:r>
              <a:rPr lang="en-US" dirty="0" smtClean="0"/>
              <a:t>Qualifying Duties for Exemption</a:t>
            </a:r>
          </a:p>
          <a:p>
            <a:pPr lvl="1"/>
            <a:r>
              <a:rPr lang="en-US" dirty="0" smtClean="0"/>
              <a:t>Sales Professional</a:t>
            </a:r>
          </a:p>
          <a:p>
            <a:pPr lvl="2"/>
            <a:r>
              <a:rPr lang="en-US" dirty="0" smtClean="0"/>
              <a:t>Primary duties are making sales or obtaining orders or contracts for services or use of facilities for which a consideration will be paid by the customer</a:t>
            </a:r>
          </a:p>
          <a:p>
            <a:pPr lvl="2"/>
            <a:r>
              <a:rPr lang="en-US" dirty="0" smtClean="0"/>
              <a:t>Customarily and regularly are engaged away from the employer’s place of business while selling or obtaining orders or contracts for services</a:t>
            </a:r>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18</a:t>
            </a:fld>
            <a:endParaRPr lang="en-US"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362200"/>
            <a:ext cx="7772400" cy="1362456"/>
          </a:xfrm>
        </p:spPr>
        <p:txBody>
          <a:bodyPr/>
          <a:lstStyle/>
          <a:p>
            <a:pPr algn="ctr"/>
            <a:r>
              <a:rPr lang="en-US" dirty="0" smtClean="0"/>
              <a:t>Compliance Tips</a:t>
            </a:r>
            <a:endParaRPr lang="en-US" dirty="0"/>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19</a:t>
            </a:fld>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Topics</a:t>
            </a:r>
            <a:endParaRPr lang="en-US" dirty="0"/>
          </a:p>
        </p:txBody>
      </p:sp>
      <p:sp>
        <p:nvSpPr>
          <p:cNvPr id="4" name="Content Placeholder 3"/>
          <p:cNvSpPr>
            <a:spLocks noGrp="1"/>
          </p:cNvSpPr>
          <p:nvPr>
            <p:ph idx="1"/>
          </p:nvPr>
        </p:nvSpPr>
        <p:spPr/>
        <p:txBody>
          <a:bodyPr>
            <a:normAutofit/>
          </a:bodyPr>
          <a:lstStyle/>
          <a:p>
            <a:endParaRPr lang="en-US" dirty="0" smtClean="0"/>
          </a:p>
          <a:p>
            <a:r>
              <a:rPr lang="en-US" dirty="0" smtClean="0"/>
              <a:t>History of the Fair Labor Standards Act</a:t>
            </a:r>
          </a:p>
          <a:p>
            <a:pPr>
              <a:buNone/>
            </a:pPr>
            <a:endParaRPr lang="en-US" dirty="0" smtClean="0"/>
          </a:p>
          <a:p>
            <a:r>
              <a:rPr lang="en-US" dirty="0" smtClean="0"/>
              <a:t>Who Falls Under the FLSA?</a:t>
            </a:r>
          </a:p>
          <a:p>
            <a:pPr>
              <a:buNone/>
            </a:pPr>
            <a:endParaRPr lang="en-US" dirty="0" smtClean="0"/>
          </a:p>
          <a:p>
            <a:r>
              <a:rPr lang="en-US" dirty="0" smtClean="0"/>
              <a:t>Exempt vs Nonexempt</a:t>
            </a:r>
          </a:p>
          <a:p>
            <a:pPr>
              <a:buNone/>
            </a:pPr>
            <a:endParaRPr lang="en-US" dirty="0" smtClean="0"/>
          </a:p>
          <a:p>
            <a:r>
              <a:rPr lang="en-US" dirty="0" smtClean="0"/>
              <a:t>Compliance Tips</a:t>
            </a:r>
            <a:endParaRPr lang="en-US" dirty="0"/>
          </a:p>
        </p:txBody>
      </p:sp>
      <p:sp>
        <p:nvSpPr>
          <p:cNvPr id="3" name="Footer Placeholder 2"/>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2</a:t>
            </a:fld>
            <a:endParaRPr lang="en-US" sz="1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 Tips</a:t>
            </a:r>
            <a:endParaRPr lang="en-US" dirty="0"/>
          </a:p>
        </p:txBody>
      </p:sp>
      <p:sp>
        <p:nvSpPr>
          <p:cNvPr id="3" name="Content Placeholder 2"/>
          <p:cNvSpPr>
            <a:spLocks noGrp="1"/>
          </p:cNvSpPr>
          <p:nvPr>
            <p:ph idx="1"/>
          </p:nvPr>
        </p:nvSpPr>
        <p:spPr/>
        <p:txBody>
          <a:bodyPr/>
          <a:lstStyle/>
          <a:p>
            <a:r>
              <a:rPr lang="en-US" dirty="0" smtClean="0"/>
              <a:t>Exhibit a good faith effort to properly classify workers:</a:t>
            </a:r>
          </a:p>
          <a:p>
            <a:pPr lvl="1"/>
            <a:r>
              <a:rPr lang="en-US" dirty="0" smtClean="0"/>
              <a:t>Prepare written job descriptions that accurately reflect workers’ duties and responsibilities</a:t>
            </a:r>
          </a:p>
          <a:p>
            <a:pPr lvl="1"/>
            <a:r>
              <a:rPr lang="en-US" dirty="0" smtClean="0"/>
              <a:t>Have an HR professional or attorney review the job descriptions and worker classifications annually for accuracy and document this process</a:t>
            </a:r>
          </a:p>
          <a:p>
            <a:pPr lvl="1"/>
            <a:r>
              <a:rPr lang="en-US" dirty="0" smtClean="0"/>
              <a:t>State in the employee handbook that employees are authorized to challenge their eligibility for overtime pay</a:t>
            </a:r>
          </a:p>
          <a:p>
            <a:pPr lvl="2"/>
            <a:r>
              <a:rPr lang="en-US" dirty="0" smtClean="0"/>
              <a:t>If an employee challenges his/her classification, an attorney should be engaged to review the case</a:t>
            </a:r>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20</a:t>
            </a:fld>
            <a:endParaRPr lang="en-US"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 Tips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Keep good records</a:t>
            </a:r>
          </a:p>
          <a:p>
            <a:pPr lvl="1"/>
            <a:r>
              <a:rPr lang="en-US" dirty="0" smtClean="0"/>
              <a:t>The FLSA requires that employers’ records include certain information about nonexempt employees and their hours worked:</a:t>
            </a:r>
          </a:p>
          <a:p>
            <a:pPr lvl="2"/>
            <a:r>
              <a:rPr lang="en-US" dirty="0" smtClean="0"/>
              <a:t>Employee’s personal information (full name, SSN, address, DOB, sex, occupation)</a:t>
            </a:r>
          </a:p>
          <a:p>
            <a:pPr lvl="2"/>
            <a:r>
              <a:rPr lang="en-US" dirty="0" smtClean="0"/>
              <a:t>Time and day of the week when employee’s workweek begins</a:t>
            </a:r>
          </a:p>
          <a:p>
            <a:pPr lvl="2"/>
            <a:r>
              <a:rPr lang="en-US" dirty="0" smtClean="0"/>
              <a:t>Hours worked each day</a:t>
            </a:r>
          </a:p>
          <a:p>
            <a:pPr lvl="2"/>
            <a:r>
              <a:rPr lang="en-US" dirty="0" smtClean="0"/>
              <a:t>Total hours worked each workweek</a:t>
            </a:r>
          </a:p>
          <a:p>
            <a:pPr lvl="2"/>
            <a:r>
              <a:rPr lang="en-US" dirty="0" smtClean="0"/>
              <a:t>Basis on which employee’s wages are paid (ex. $9/hr or $400/wk)</a:t>
            </a:r>
          </a:p>
          <a:p>
            <a:pPr lvl="2"/>
            <a:r>
              <a:rPr lang="en-US" dirty="0" smtClean="0"/>
              <a:t>Regular hourly pay rate</a:t>
            </a:r>
          </a:p>
          <a:p>
            <a:pPr lvl="2"/>
            <a:r>
              <a:rPr lang="en-US" dirty="0" smtClean="0"/>
              <a:t>Total daily or weekly straight-time earnings</a:t>
            </a:r>
          </a:p>
          <a:p>
            <a:pPr lvl="2"/>
            <a:r>
              <a:rPr lang="en-US" dirty="0" smtClean="0"/>
              <a:t>Total overtime earnings for the workweek</a:t>
            </a:r>
          </a:p>
          <a:p>
            <a:pPr lvl="2"/>
            <a:r>
              <a:rPr lang="en-US" dirty="0" smtClean="0"/>
              <a:t>All additions to or deductions from the employee’s wages</a:t>
            </a:r>
          </a:p>
          <a:p>
            <a:pPr lvl="2"/>
            <a:r>
              <a:rPr lang="en-US" dirty="0" smtClean="0"/>
              <a:t>Total wages paid each pay period</a:t>
            </a:r>
          </a:p>
          <a:p>
            <a:pPr lvl="2"/>
            <a:r>
              <a:rPr lang="en-US" dirty="0" smtClean="0"/>
              <a:t>Date of payment and the pay period covered by the payment</a:t>
            </a:r>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21</a:t>
            </a:fld>
            <a:endParaRPr lang="en-US"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 Tips</a:t>
            </a:r>
            <a:endParaRPr lang="en-US" dirty="0"/>
          </a:p>
        </p:txBody>
      </p:sp>
      <p:sp>
        <p:nvSpPr>
          <p:cNvPr id="3" name="Content Placeholder 2"/>
          <p:cNvSpPr>
            <a:spLocks noGrp="1"/>
          </p:cNvSpPr>
          <p:nvPr>
            <p:ph idx="1"/>
          </p:nvPr>
        </p:nvSpPr>
        <p:spPr/>
        <p:txBody>
          <a:bodyPr>
            <a:normAutofit/>
          </a:bodyPr>
          <a:lstStyle/>
          <a:p>
            <a:r>
              <a:rPr lang="en-US" dirty="0" smtClean="0"/>
              <a:t>Keep good records</a:t>
            </a:r>
          </a:p>
          <a:p>
            <a:pPr lvl="1"/>
            <a:r>
              <a:rPr lang="en-US" dirty="0" smtClean="0"/>
              <a:t>Keep payroll records for </a:t>
            </a:r>
            <a:r>
              <a:rPr lang="en-US" u="sng" dirty="0" smtClean="0"/>
              <a:t>3  years</a:t>
            </a:r>
          </a:p>
          <a:p>
            <a:pPr lvl="1"/>
            <a:r>
              <a:rPr lang="en-US" dirty="0" smtClean="0"/>
              <a:t>Keep records on which wage computations are based (time cards, wage rate tables, work and time schedules, additions to or deductions from wages) for </a:t>
            </a:r>
            <a:r>
              <a:rPr lang="en-US" u="sng" dirty="0" smtClean="0"/>
              <a:t>2 years</a:t>
            </a:r>
          </a:p>
          <a:p>
            <a:pPr lvl="1"/>
            <a:r>
              <a:rPr lang="en-US" dirty="0" smtClean="0"/>
              <a:t>Records must be available for inspection in the event of an audit by the Department of Labor</a:t>
            </a:r>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22</a:t>
            </a:fld>
            <a:endParaRPr lang="en-US"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 Tips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Timekeeping Methods</a:t>
            </a:r>
          </a:p>
          <a:p>
            <a:pPr lvl="1"/>
            <a:r>
              <a:rPr lang="en-US" dirty="0" smtClean="0"/>
              <a:t>Acceptable timekeeping methods include:</a:t>
            </a:r>
          </a:p>
          <a:p>
            <a:pPr lvl="2"/>
            <a:r>
              <a:rPr lang="en-US" dirty="0" smtClean="0"/>
              <a:t>Time Clock</a:t>
            </a:r>
          </a:p>
          <a:p>
            <a:pPr lvl="2"/>
            <a:r>
              <a:rPr lang="en-US" dirty="0" smtClean="0"/>
              <a:t>Handwritten Time Sheets tracked by employees themselves</a:t>
            </a:r>
          </a:p>
          <a:p>
            <a:pPr lvl="2"/>
            <a:r>
              <a:rPr lang="en-US" dirty="0" smtClean="0"/>
              <a:t>Any timekeeping plan, as long as it is complete and accurate</a:t>
            </a:r>
          </a:p>
          <a:p>
            <a:r>
              <a:rPr lang="en-US" dirty="0" smtClean="0"/>
              <a:t>Fixed Schedules</a:t>
            </a:r>
          </a:p>
          <a:p>
            <a:pPr lvl="1"/>
            <a:r>
              <a:rPr lang="en-US" dirty="0" smtClean="0"/>
              <a:t>If an employee is on a fixed schedule from which he/she seldom deviates, the employer may keep a record showing the exact schedule of daily and weekly hours and merely indicate that the employee did follow the schedule</a:t>
            </a:r>
          </a:p>
          <a:p>
            <a:pPr lvl="1"/>
            <a:r>
              <a:rPr lang="en-US" dirty="0" smtClean="0"/>
              <a:t>When the employee deviates from the fixed schedule, the employer must record the number of hours actually worked</a:t>
            </a:r>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23</a:t>
            </a:fld>
            <a:endParaRPr lang="en-US" sz="1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Copyright 2016 PSK, LLP</a:t>
            </a:r>
            <a:endParaRPr lang="en-US" dirty="0"/>
          </a:p>
        </p:txBody>
      </p:sp>
      <p:sp>
        <p:nvSpPr>
          <p:cNvPr id="3" name="Slide Number Placeholder 2"/>
          <p:cNvSpPr>
            <a:spLocks noGrp="1"/>
          </p:cNvSpPr>
          <p:nvPr>
            <p:ph type="sldNum" sz="quarter" idx="12"/>
          </p:nvPr>
        </p:nvSpPr>
        <p:spPr/>
        <p:txBody>
          <a:bodyPr/>
          <a:lstStyle/>
          <a:p>
            <a:fld id="{C27B6F9D-44B8-4568-8B4E-E315EF726E5C}" type="slidenum">
              <a:rPr lang="en-US" smtClean="0"/>
              <a:pPr/>
              <a:t>24</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67" y="0"/>
            <a:ext cx="8871075" cy="6858000"/>
          </a:xfrm>
          <a:prstGeom prst="rect">
            <a:avLst/>
          </a:prstGeom>
        </p:spPr>
      </p:pic>
    </p:spTree>
    <p:extLst>
      <p:ext uri="{BB962C8B-B14F-4D97-AF65-F5344CB8AC3E}">
        <p14:creationId xmlns:p14="http://schemas.microsoft.com/office/powerpoint/2010/main" val="3603724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819400"/>
            <a:ext cx="7772400" cy="1362456"/>
          </a:xfrm>
        </p:spPr>
        <p:txBody>
          <a:bodyPr/>
          <a:lstStyle/>
          <a:p>
            <a:pPr algn="ctr"/>
            <a:r>
              <a:rPr lang="en-US" dirty="0" smtClean="0"/>
              <a:t>History of the Fair Labor Standards Act</a:t>
            </a:r>
            <a:endParaRPr lang="en-US" dirty="0"/>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3</a:t>
            </a:fld>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4648200" y="1981200"/>
            <a:ext cx="3962400" cy="44196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457200" y="1981200"/>
            <a:ext cx="4038600" cy="44196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t>History of the FLSA</a:t>
            </a:r>
            <a:endParaRPr lang="en-US" dirty="0"/>
          </a:p>
        </p:txBody>
      </p:sp>
      <p:sp>
        <p:nvSpPr>
          <p:cNvPr id="5" name="Text Placeholder 4"/>
          <p:cNvSpPr>
            <a:spLocks noGrp="1"/>
          </p:cNvSpPr>
          <p:nvPr>
            <p:ph type="body" idx="1"/>
          </p:nvPr>
        </p:nvSpPr>
        <p:spPr/>
        <p:txBody>
          <a:bodyPr/>
          <a:lstStyle/>
          <a:p>
            <a:r>
              <a:rPr lang="en-US" u="sng" dirty="0" smtClean="0">
                <a:solidFill>
                  <a:schemeClr val="bg1"/>
                </a:solidFill>
              </a:rPr>
              <a:t>1938   </a:t>
            </a:r>
            <a:r>
              <a:rPr lang="en-US" u="sng" dirty="0" smtClean="0"/>
              <a:t>                      </a:t>
            </a:r>
            <a:endParaRPr lang="en-US" u="sng" dirty="0"/>
          </a:p>
        </p:txBody>
      </p:sp>
      <p:sp>
        <p:nvSpPr>
          <p:cNvPr id="7" name="Text Placeholder 6"/>
          <p:cNvSpPr>
            <a:spLocks noGrp="1"/>
          </p:cNvSpPr>
          <p:nvPr>
            <p:ph type="body" sz="half" idx="3"/>
          </p:nvPr>
        </p:nvSpPr>
        <p:spPr/>
        <p:txBody>
          <a:bodyPr/>
          <a:lstStyle/>
          <a:p>
            <a:r>
              <a:rPr lang="en-US" u="sng" dirty="0" smtClean="0">
                <a:solidFill>
                  <a:schemeClr val="bg1"/>
                </a:solidFill>
              </a:rPr>
              <a:t>2015</a:t>
            </a:r>
            <a:endParaRPr lang="en-US" u="sng" dirty="0">
              <a:solidFill>
                <a:schemeClr val="bg1"/>
              </a:solidFill>
            </a:endParaRPr>
          </a:p>
        </p:txBody>
      </p:sp>
      <p:sp>
        <p:nvSpPr>
          <p:cNvPr id="6" name="Content Placeholder 5"/>
          <p:cNvSpPr>
            <a:spLocks noGrp="1"/>
          </p:cNvSpPr>
          <p:nvPr>
            <p:ph sz="quarter" idx="2"/>
          </p:nvPr>
        </p:nvSpPr>
        <p:spPr>
          <a:xfrm>
            <a:off x="457200" y="2514600"/>
            <a:ext cx="4038600" cy="3886200"/>
          </a:xfrm>
          <a:gradFill>
            <a:gsLst>
              <a:gs pos="0">
                <a:srgbClr val="03D4A8"/>
              </a:gs>
              <a:gs pos="25000">
                <a:srgbClr val="21D6E0"/>
              </a:gs>
              <a:gs pos="75000">
                <a:srgbClr val="0087E6"/>
              </a:gs>
              <a:gs pos="100000">
                <a:srgbClr val="005CBF"/>
              </a:gs>
            </a:gsLst>
            <a:lin ang="5400000" scaled="0"/>
          </a:gradFill>
        </p:spPr>
        <p:txBody>
          <a:bodyPr/>
          <a:lstStyle/>
          <a:p>
            <a:pPr>
              <a:buNone/>
            </a:pPr>
            <a:endParaRPr lang="en-US" dirty="0" smtClean="0"/>
          </a:p>
          <a:p>
            <a:pPr>
              <a:buNone/>
            </a:pPr>
            <a:r>
              <a:rPr lang="en-US" dirty="0" smtClean="0"/>
              <a:t>Minimum Wage -  $0.25 per hour</a:t>
            </a:r>
          </a:p>
          <a:p>
            <a:pPr>
              <a:buNone/>
            </a:pPr>
            <a:endParaRPr lang="en-US" dirty="0" smtClean="0"/>
          </a:p>
          <a:p>
            <a:pPr>
              <a:buNone/>
            </a:pPr>
            <a:r>
              <a:rPr lang="en-US" dirty="0" smtClean="0"/>
              <a:t>Overtime paid to workers making $2.72 per hour or less</a:t>
            </a:r>
          </a:p>
          <a:p>
            <a:pPr>
              <a:buNone/>
            </a:pPr>
            <a:endParaRPr lang="en-US" dirty="0" smtClean="0"/>
          </a:p>
          <a:p>
            <a:pPr>
              <a:buNone/>
            </a:pPr>
            <a:r>
              <a:rPr lang="en-US" dirty="0" smtClean="0"/>
              <a:t>Salary test was </a:t>
            </a:r>
            <a:r>
              <a:rPr lang="en-US" sz="3000" u="sng" dirty="0" smtClean="0"/>
              <a:t>10</a:t>
            </a:r>
            <a:r>
              <a:rPr lang="en-US" dirty="0" smtClean="0"/>
              <a:t> times the minimum wage</a:t>
            </a:r>
          </a:p>
        </p:txBody>
      </p:sp>
      <p:sp>
        <p:nvSpPr>
          <p:cNvPr id="8" name="Content Placeholder 7"/>
          <p:cNvSpPr>
            <a:spLocks noGrp="1"/>
          </p:cNvSpPr>
          <p:nvPr>
            <p:ph sz="quarter" idx="4"/>
          </p:nvPr>
        </p:nvSpPr>
        <p:spPr>
          <a:xfrm>
            <a:off x="4645025" y="2514600"/>
            <a:ext cx="3965575" cy="3886200"/>
          </a:xfrm>
          <a:gradFill>
            <a:gsLst>
              <a:gs pos="0">
                <a:srgbClr val="03D4A8"/>
              </a:gs>
              <a:gs pos="25000">
                <a:srgbClr val="21D6E0"/>
              </a:gs>
              <a:gs pos="75000">
                <a:srgbClr val="0087E6"/>
              </a:gs>
              <a:gs pos="100000">
                <a:srgbClr val="005CBF"/>
              </a:gs>
            </a:gsLst>
            <a:lin ang="5400000" scaled="0"/>
          </a:gradFill>
        </p:spPr>
        <p:txBody>
          <a:bodyPr/>
          <a:lstStyle/>
          <a:p>
            <a:pPr>
              <a:buNone/>
            </a:pPr>
            <a:endParaRPr lang="en-US" dirty="0" smtClean="0"/>
          </a:p>
          <a:p>
            <a:pPr>
              <a:buNone/>
            </a:pPr>
            <a:r>
              <a:rPr lang="en-US" dirty="0" smtClean="0"/>
              <a:t>Minimum Wage - $7.25 per hour</a:t>
            </a:r>
          </a:p>
          <a:p>
            <a:pPr>
              <a:buNone/>
            </a:pPr>
            <a:endParaRPr lang="en-US" dirty="0" smtClean="0"/>
          </a:p>
          <a:p>
            <a:pPr>
              <a:buNone/>
            </a:pPr>
            <a:r>
              <a:rPr lang="en-US" dirty="0" smtClean="0"/>
              <a:t>Overtime paid to workers making $11.38 per hour or less</a:t>
            </a:r>
          </a:p>
          <a:p>
            <a:pPr>
              <a:buNone/>
            </a:pPr>
            <a:r>
              <a:rPr lang="en-US" dirty="0" smtClean="0"/>
              <a:t>Salary test was </a:t>
            </a:r>
            <a:r>
              <a:rPr lang="en-US" sz="3000" u="sng" dirty="0" smtClean="0"/>
              <a:t>1.5 </a:t>
            </a:r>
            <a:r>
              <a:rPr lang="en-US" dirty="0" smtClean="0"/>
              <a:t>times the minimum wage</a:t>
            </a:r>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11" name="Slide Number Placeholder 10"/>
          <p:cNvSpPr>
            <a:spLocks noGrp="1"/>
          </p:cNvSpPr>
          <p:nvPr>
            <p:ph type="sldNum" sz="quarter" idx="12"/>
          </p:nvPr>
        </p:nvSpPr>
        <p:spPr/>
        <p:txBody>
          <a:bodyPr/>
          <a:lstStyle/>
          <a:p>
            <a:fld id="{C27B6F9D-44B8-4568-8B4E-E315EF726E5C}" type="slidenum">
              <a:rPr lang="en-US" sz="1600" smtClean="0"/>
              <a:pPr/>
              <a:t>4</a:t>
            </a:fld>
            <a:endParaRPr 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438400" y="1981200"/>
            <a:ext cx="4038600" cy="44196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t>History of the FLSA</a:t>
            </a:r>
            <a:endParaRPr lang="en-US" dirty="0"/>
          </a:p>
        </p:txBody>
      </p:sp>
      <p:sp>
        <p:nvSpPr>
          <p:cNvPr id="5" name="Text Placeholder 4"/>
          <p:cNvSpPr>
            <a:spLocks noGrp="1"/>
          </p:cNvSpPr>
          <p:nvPr>
            <p:ph type="body" idx="1"/>
          </p:nvPr>
        </p:nvSpPr>
        <p:spPr>
          <a:xfrm>
            <a:off x="2438400" y="1905000"/>
            <a:ext cx="4040188" cy="659352"/>
          </a:xfrm>
        </p:spPr>
        <p:txBody>
          <a:bodyPr/>
          <a:lstStyle/>
          <a:p>
            <a:r>
              <a:rPr lang="en-US" u="sng" dirty="0" smtClean="0">
                <a:solidFill>
                  <a:schemeClr val="bg1"/>
                </a:solidFill>
              </a:rPr>
              <a:t>After December  1, 2016</a:t>
            </a:r>
            <a:endParaRPr lang="en-US" u="sng" dirty="0">
              <a:solidFill>
                <a:schemeClr val="bg1"/>
              </a:solidFill>
            </a:endParaRPr>
          </a:p>
        </p:txBody>
      </p:sp>
      <p:sp>
        <p:nvSpPr>
          <p:cNvPr id="6" name="Content Placeholder 5"/>
          <p:cNvSpPr>
            <a:spLocks noGrp="1"/>
          </p:cNvSpPr>
          <p:nvPr>
            <p:ph sz="quarter" idx="2"/>
          </p:nvPr>
        </p:nvSpPr>
        <p:spPr>
          <a:xfrm>
            <a:off x="2438400" y="2514600"/>
            <a:ext cx="4038600" cy="3886200"/>
          </a:xfrm>
          <a:gradFill>
            <a:gsLst>
              <a:gs pos="0">
                <a:srgbClr val="03D4A8"/>
              </a:gs>
              <a:gs pos="25000">
                <a:srgbClr val="21D6E0"/>
              </a:gs>
              <a:gs pos="75000">
                <a:srgbClr val="0087E6"/>
              </a:gs>
              <a:gs pos="100000">
                <a:srgbClr val="005CBF"/>
              </a:gs>
            </a:gsLst>
            <a:lin ang="5400000" scaled="0"/>
          </a:gradFill>
        </p:spPr>
        <p:txBody>
          <a:bodyPr/>
          <a:lstStyle/>
          <a:p>
            <a:pPr>
              <a:buNone/>
            </a:pPr>
            <a:endParaRPr lang="en-US" dirty="0" smtClean="0"/>
          </a:p>
          <a:p>
            <a:pPr>
              <a:buNone/>
            </a:pPr>
            <a:r>
              <a:rPr lang="en-US" dirty="0" smtClean="0"/>
              <a:t>Minimum Wage - $7.25 per hour</a:t>
            </a:r>
          </a:p>
          <a:p>
            <a:pPr>
              <a:buNone/>
            </a:pPr>
            <a:endParaRPr lang="en-US" dirty="0" smtClean="0"/>
          </a:p>
          <a:p>
            <a:pPr>
              <a:buNone/>
            </a:pPr>
            <a:r>
              <a:rPr lang="en-US" dirty="0" smtClean="0"/>
              <a:t>Overtime paid to workers making $22.83 per hour or less</a:t>
            </a:r>
          </a:p>
          <a:p>
            <a:pPr>
              <a:buNone/>
            </a:pPr>
            <a:r>
              <a:rPr lang="en-US" dirty="0" smtClean="0"/>
              <a:t>Salary test will be </a:t>
            </a:r>
            <a:r>
              <a:rPr lang="en-US" sz="3000" u="sng" dirty="0" smtClean="0"/>
              <a:t>3</a:t>
            </a:r>
            <a:r>
              <a:rPr lang="en-US" dirty="0" smtClean="0"/>
              <a:t> times the minimum wage</a:t>
            </a:r>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13" name="Slide Number Placeholder 12"/>
          <p:cNvSpPr>
            <a:spLocks noGrp="1"/>
          </p:cNvSpPr>
          <p:nvPr>
            <p:ph type="sldNum" sz="quarter" idx="12"/>
          </p:nvPr>
        </p:nvSpPr>
        <p:spPr/>
        <p:txBody>
          <a:bodyPr/>
          <a:lstStyle/>
          <a:p>
            <a:fld id="{C27B6F9D-44B8-4568-8B4E-E315EF726E5C}" type="slidenum">
              <a:rPr lang="en-US" sz="1600" smtClean="0"/>
              <a:pPr/>
              <a:t>5</a:t>
            </a:fld>
            <a:endParaRPr 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819400"/>
            <a:ext cx="7772400" cy="1362456"/>
          </a:xfrm>
        </p:spPr>
        <p:txBody>
          <a:bodyPr/>
          <a:lstStyle/>
          <a:p>
            <a:pPr algn="ctr"/>
            <a:r>
              <a:rPr lang="en-US" dirty="0" smtClean="0"/>
              <a:t>Who Falls Under the FLSA?</a:t>
            </a:r>
            <a:endParaRPr lang="en-US" dirty="0"/>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6</a:t>
            </a:fld>
            <a:endParaRPr 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Falls Under the FLSA?</a:t>
            </a:r>
            <a:endParaRPr lang="en-US" dirty="0"/>
          </a:p>
        </p:txBody>
      </p:sp>
      <p:sp>
        <p:nvSpPr>
          <p:cNvPr id="3" name="Content Placeholder 2"/>
          <p:cNvSpPr>
            <a:spLocks noGrp="1"/>
          </p:cNvSpPr>
          <p:nvPr>
            <p:ph idx="1"/>
          </p:nvPr>
        </p:nvSpPr>
        <p:spPr/>
        <p:txBody>
          <a:bodyPr/>
          <a:lstStyle/>
          <a:p>
            <a:r>
              <a:rPr lang="en-US" dirty="0" smtClean="0"/>
              <a:t>Enterprise Coverage</a:t>
            </a:r>
          </a:p>
          <a:p>
            <a:pPr lvl="1"/>
            <a:r>
              <a:rPr lang="en-US" dirty="0" smtClean="0"/>
              <a:t>Enterprises that have at least two employees</a:t>
            </a:r>
          </a:p>
          <a:p>
            <a:pPr lvl="2"/>
            <a:r>
              <a:rPr lang="en-US" dirty="0" smtClean="0"/>
              <a:t>Have employees engaged in commerce or in the production of goods for commerce and have annual gross sales/business of at least $500,000</a:t>
            </a:r>
          </a:p>
          <a:p>
            <a:pPr lvl="2">
              <a:buNone/>
            </a:pPr>
            <a:r>
              <a:rPr lang="en-US" dirty="0" smtClean="0"/>
              <a:t>OR</a:t>
            </a:r>
          </a:p>
          <a:p>
            <a:pPr lvl="2"/>
            <a:r>
              <a:rPr lang="en-US" dirty="0" smtClean="0"/>
              <a:t>Are engaged in the operation of a hospital or an institution caring for the sick, aged, or disabled</a:t>
            </a:r>
          </a:p>
          <a:p>
            <a:pPr lvl="2"/>
            <a:r>
              <a:rPr lang="en-US" dirty="0" smtClean="0"/>
              <a:t>Are engaged in the operation of a school or institution of higher education</a:t>
            </a:r>
          </a:p>
          <a:p>
            <a:pPr lvl="2"/>
            <a:r>
              <a:rPr lang="en-US" dirty="0" smtClean="0"/>
              <a:t>Are engaged in an activity of a public agency</a:t>
            </a:r>
            <a:endParaRPr lang="en-US" dirty="0"/>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7</a:t>
            </a:fld>
            <a:endParaRPr 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Falls Under the FLSA?</a:t>
            </a:r>
            <a:endParaRPr lang="en-US" dirty="0"/>
          </a:p>
        </p:txBody>
      </p:sp>
      <p:sp>
        <p:nvSpPr>
          <p:cNvPr id="3" name="Content Placeholder 2"/>
          <p:cNvSpPr>
            <a:spLocks noGrp="1"/>
          </p:cNvSpPr>
          <p:nvPr>
            <p:ph idx="1"/>
          </p:nvPr>
        </p:nvSpPr>
        <p:spPr/>
        <p:txBody>
          <a:bodyPr/>
          <a:lstStyle/>
          <a:p>
            <a:r>
              <a:rPr lang="en-US" dirty="0" smtClean="0"/>
              <a:t>Individual Employee Coverage</a:t>
            </a:r>
          </a:p>
          <a:p>
            <a:pPr lvl="1"/>
            <a:r>
              <a:rPr lang="en-US" dirty="0" smtClean="0"/>
              <a:t>Individuals who are engaged in interstate commerce or in the production of goods for commerce, regardless of type of enterprise</a:t>
            </a:r>
          </a:p>
          <a:p>
            <a:pPr lvl="2"/>
            <a:r>
              <a:rPr lang="en-US" dirty="0" smtClean="0"/>
              <a:t>Example – Making phone calls to another state</a:t>
            </a:r>
          </a:p>
          <a:p>
            <a:pPr lvl="2"/>
            <a:r>
              <a:rPr lang="en-US" dirty="0" smtClean="0"/>
              <a:t>Example – Ordering supplies over the internet</a:t>
            </a:r>
          </a:p>
          <a:p>
            <a:pPr lvl="1"/>
            <a:r>
              <a:rPr lang="en-US" dirty="0" smtClean="0"/>
              <a:t>Individuals who are employed in domestic service</a:t>
            </a:r>
          </a:p>
          <a:p>
            <a:pPr lvl="2"/>
            <a:r>
              <a:rPr lang="en-US" dirty="0" smtClean="0"/>
              <a:t>Examples – Housekeepers, babysitters, cooks</a:t>
            </a:r>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8</a:t>
            </a:fld>
            <a:endParaRPr 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Falls Under the FLSA?</a:t>
            </a:r>
            <a:endParaRPr lang="en-US" dirty="0"/>
          </a:p>
        </p:txBody>
      </p:sp>
      <p:sp>
        <p:nvSpPr>
          <p:cNvPr id="3" name="Content Placeholder 2"/>
          <p:cNvSpPr>
            <a:spLocks noGrp="1"/>
          </p:cNvSpPr>
          <p:nvPr>
            <p:ph idx="1"/>
          </p:nvPr>
        </p:nvSpPr>
        <p:spPr/>
        <p:txBody>
          <a:bodyPr/>
          <a:lstStyle/>
          <a:p>
            <a:pPr>
              <a:buNone/>
            </a:pPr>
            <a:r>
              <a:rPr lang="en-US" dirty="0" smtClean="0"/>
              <a:t>From the Texas Workforce Commission website:</a:t>
            </a:r>
          </a:p>
          <a:p>
            <a:pPr>
              <a:buNone/>
            </a:pPr>
            <a:endParaRPr lang="en-US" sz="1200" dirty="0" smtClean="0"/>
          </a:p>
          <a:p>
            <a:pPr lvl="1">
              <a:buNone/>
            </a:pPr>
            <a:r>
              <a:rPr lang="en-US" dirty="0" smtClean="0"/>
              <a:t>“In a very real sense, practically anything in connection with our modern, networked economy is going to be sufficient to be considered involvement in interstate commerce. The vast majority of businesses can save themselves a lot of time and legal expenses by going ahead and assuming they and all their employees are covered under the FLSA.”</a:t>
            </a:r>
          </a:p>
        </p:txBody>
      </p:sp>
      <p:sp>
        <p:nvSpPr>
          <p:cNvPr id="4" name="Footer Placeholder 3"/>
          <p:cNvSpPr>
            <a:spLocks noGrp="1"/>
          </p:cNvSpPr>
          <p:nvPr>
            <p:ph type="ftr" sz="quarter" idx="11"/>
          </p:nvPr>
        </p:nvSpPr>
        <p:spPr/>
        <p:txBody>
          <a:bodyPr/>
          <a:lstStyle/>
          <a:p>
            <a:r>
              <a:rPr lang="en-US" dirty="0" smtClean="0"/>
              <a:t>Copyright 2016 PSK, LLP</a:t>
            </a:r>
            <a:endParaRPr lang="en-US" dirty="0"/>
          </a:p>
        </p:txBody>
      </p:sp>
      <p:sp>
        <p:nvSpPr>
          <p:cNvPr id="5" name="Slide Number Placeholder 4"/>
          <p:cNvSpPr>
            <a:spLocks noGrp="1"/>
          </p:cNvSpPr>
          <p:nvPr>
            <p:ph type="sldNum" sz="quarter" idx="12"/>
          </p:nvPr>
        </p:nvSpPr>
        <p:spPr/>
        <p:txBody>
          <a:bodyPr/>
          <a:lstStyle/>
          <a:p>
            <a:fld id="{C27B6F9D-44B8-4568-8B4E-E315EF726E5C}" type="slidenum">
              <a:rPr lang="en-US" sz="1600" smtClean="0"/>
              <a:pPr/>
              <a:t>9</a:t>
            </a:fld>
            <a:endParaRPr lang="en-US" sz="1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399</TotalTime>
  <Words>1574</Words>
  <Application>Microsoft Office PowerPoint</Application>
  <PresentationFormat>On-screen Show (4:3)</PresentationFormat>
  <Paragraphs>225</Paragraphs>
  <Slides>24</Slides>
  <Notes>11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Navigating the  New Overtime Rules</vt:lpstr>
      <vt:lpstr>Discussion Topics</vt:lpstr>
      <vt:lpstr>History of the Fair Labor Standards Act</vt:lpstr>
      <vt:lpstr>History of the FLSA</vt:lpstr>
      <vt:lpstr>History of the FLSA</vt:lpstr>
      <vt:lpstr>Who Falls Under the FLSA?</vt:lpstr>
      <vt:lpstr>Who Falls Under the FLSA?</vt:lpstr>
      <vt:lpstr>Who Falls Under the FLSA?</vt:lpstr>
      <vt:lpstr>Who Falls Under the FLSA?</vt:lpstr>
      <vt:lpstr>Exempt vs Nonexempt</vt:lpstr>
      <vt:lpstr>Exempt vs Nonexempt</vt:lpstr>
      <vt:lpstr>Exempt vs Nonexempt</vt:lpstr>
      <vt:lpstr>Exempt vs Nonexempt</vt:lpstr>
      <vt:lpstr>Exempt vs Nonexempt</vt:lpstr>
      <vt:lpstr>Exempt vs Nonexempt</vt:lpstr>
      <vt:lpstr>Exempt vs Nonexempt</vt:lpstr>
      <vt:lpstr>Exempt vs Nonexempt</vt:lpstr>
      <vt:lpstr>Exempt vs Nonexempt</vt:lpstr>
      <vt:lpstr>Compliance Tips</vt:lpstr>
      <vt:lpstr>Compliance Tips</vt:lpstr>
      <vt:lpstr>Compliance Tips</vt:lpstr>
      <vt:lpstr>Compliance Tips</vt:lpstr>
      <vt:lpstr>Compliance Tips</vt:lpstr>
      <vt:lpstr>PowerPoint Presentation</vt:lpstr>
    </vt:vector>
  </TitlesOfParts>
  <Company>PSK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Stephanie Buduhan</dc:creator>
  <cp:lastModifiedBy>oit</cp:lastModifiedBy>
  <cp:revision>45</cp:revision>
  <dcterms:created xsi:type="dcterms:W3CDTF">2016-07-08T13:15:58Z</dcterms:created>
  <dcterms:modified xsi:type="dcterms:W3CDTF">2016-08-04T18:49:59Z</dcterms:modified>
</cp:coreProperties>
</file>